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18491-C4D8-4714-983C-960BA507608E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548BF-E961-48FA-9194-BFEE61B836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Software upgrade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10/01/2014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TRT New Gas system </a:t>
            </a:r>
            <a:r>
              <a:rPr lang="en-US" dirty="0" smtClean="0"/>
              <a:t>2 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later (2015)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2895600"/>
            <a:ext cx="167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Copie</a:t>
            </a:r>
            <a:r>
              <a:rPr lang="en-US" dirty="0" smtClean="0">
                <a:solidFill>
                  <a:srgbClr val="FF0000"/>
                </a:solidFill>
              </a:rPr>
              <a:t> du ATLAS CSC gas </a:t>
            </a:r>
            <a:r>
              <a:rPr lang="en-US" dirty="0" smtClean="0">
                <a:solidFill>
                  <a:srgbClr val="FF0000"/>
                </a:solidFill>
              </a:rPr>
              <a:t>system</a:t>
            </a:r>
          </a:p>
          <a:p>
            <a:r>
              <a:rPr lang="fr-FR" dirty="0" smtClean="0">
                <a:solidFill>
                  <a:srgbClr val="FFFF00"/>
                </a:solidFill>
              </a:rPr>
              <a:t>Nouveau PLC et </a:t>
            </a:r>
            <a:r>
              <a:rPr lang="fr-FR" dirty="0" err="1" smtClean="0">
                <a:solidFill>
                  <a:srgbClr val="FFFF00"/>
                </a:solidFill>
              </a:rPr>
              <a:t>profibus</a:t>
            </a:r>
            <a:r>
              <a:rPr lang="fr-FR" dirty="0" smtClean="0">
                <a:solidFill>
                  <a:srgbClr val="FFFF00"/>
                </a:solidFill>
              </a:rPr>
              <a:t>, + </a:t>
            </a:r>
            <a:r>
              <a:rPr lang="fr-FR" dirty="0" err="1" smtClean="0">
                <a:solidFill>
                  <a:srgbClr val="FFFF00"/>
                </a:solidFill>
              </a:rPr>
              <a:t>webmass</a:t>
            </a:r>
            <a:r>
              <a:rPr lang="fr-FR" dirty="0" smtClean="0">
                <a:solidFill>
                  <a:srgbClr val="FFFF00"/>
                </a:solidFill>
              </a:rPr>
              <a:t>.</a:t>
            </a:r>
          </a:p>
          <a:p>
            <a:r>
              <a:rPr lang="fr-FR" dirty="0" smtClean="0">
                <a:solidFill>
                  <a:srgbClr val="FFFF00"/>
                </a:solidFill>
              </a:rPr>
              <a:t>Cependant il y a un problème de </a:t>
            </a:r>
            <a:r>
              <a:rPr lang="fr-FR" dirty="0" err="1" smtClean="0">
                <a:solidFill>
                  <a:srgbClr val="FFFF00"/>
                </a:solidFill>
              </a:rPr>
              <a:t>cablage</a:t>
            </a:r>
            <a:r>
              <a:rPr lang="fr-FR" dirty="0" smtClean="0">
                <a:solidFill>
                  <a:srgbClr val="FFFF00"/>
                </a:solidFill>
              </a:rPr>
              <a:t> jusqu’à la caverne</a:t>
            </a:r>
            <a:r>
              <a:rPr lang="fr-FR" dirty="0" smtClean="0">
                <a:solidFill>
                  <a:srgbClr val="FF0000"/>
                </a:solidFill>
              </a:rPr>
              <a:t>.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 </a:t>
            </a:r>
            <a:r>
              <a:rPr lang="en-US" dirty="0" smtClean="0"/>
              <a:t>Flushing </a:t>
            </a:r>
            <a:r>
              <a:rPr lang="en-US" dirty="0" err="1" smtClean="0">
                <a:solidFill>
                  <a:srgbClr val="FFFF00"/>
                </a:solidFill>
              </a:rPr>
              <a:t>mai</a:t>
            </a:r>
            <a:r>
              <a:rPr lang="en-US" dirty="0" smtClean="0">
                <a:solidFill>
                  <a:srgbClr val="FFFF00"/>
                </a:solidFill>
              </a:rPr>
              <a:t> 2015 !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Système</a:t>
            </a:r>
            <a:r>
              <a:rPr lang="en-US" dirty="0" smtClean="0">
                <a:solidFill>
                  <a:srgbClr val="FFFF00"/>
                </a:solidFill>
              </a:rPr>
              <a:t> unique </a:t>
            </a:r>
            <a:r>
              <a:rPr lang="en-US" dirty="0" err="1" smtClean="0">
                <a:solidFill>
                  <a:srgbClr val="FFFF00"/>
                </a:solidFill>
              </a:rPr>
              <a:t>donc</a:t>
            </a:r>
            <a:r>
              <a:rPr lang="en-US" dirty="0" smtClean="0">
                <a:solidFill>
                  <a:srgbClr val="FFFF00"/>
                </a:solidFill>
              </a:rPr>
              <a:t> pas de </a:t>
            </a:r>
            <a:r>
              <a:rPr lang="en-US" dirty="0" err="1" smtClean="0">
                <a:solidFill>
                  <a:srgbClr val="FFFF00"/>
                </a:solidFill>
              </a:rPr>
              <a:t>problème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90800" y="2362200"/>
            <a:ext cx="2590800" cy="6096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181600" y="29718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24600" y="2743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une</a:t>
            </a:r>
            <a:r>
              <a:rPr lang="en-US" sz="800" dirty="0" smtClean="0">
                <a:solidFill>
                  <a:srgbClr val="FF0000"/>
                </a:solidFill>
              </a:rPr>
              <a:t> nouvelle </a:t>
            </a:r>
            <a:r>
              <a:rPr lang="en-US" sz="800" dirty="0" err="1" smtClean="0">
                <a:solidFill>
                  <a:srgbClr val="FF0000"/>
                </a:solidFill>
              </a:rPr>
              <a:t>ligne</a:t>
            </a:r>
            <a:r>
              <a:rPr lang="en-US" sz="800" dirty="0" smtClean="0">
                <a:solidFill>
                  <a:srgbClr val="FF0000"/>
                </a:solidFill>
              </a:rPr>
              <a:t> “IBL”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et </a:t>
            </a:r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1 </a:t>
            </a:r>
            <a:r>
              <a:rPr lang="en-US" sz="800" dirty="0" err="1" smtClean="0">
                <a:solidFill>
                  <a:srgbClr val="FF0000"/>
                </a:solidFill>
              </a:rPr>
              <a:t>entré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 4-20mA pour </a:t>
            </a:r>
            <a:r>
              <a:rPr lang="en-US" sz="800" dirty="0" err="1" smtClean="0">
                <a:solidFill>
                  <a:srgbClr val="FF0000"/>
                </a:solidFill>
              </a:rPr>
              <a:t>appareil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analyse</a:t>
            </a:r>
            <a:endParaRPr lang="en-US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TGC </a:t>
            </a:r>
            <a:r>
              <a:rPr lang="en-US" dirty="0" smtClean="0"/>
              <a:t>Mixer </a:t>
            </a:r>
            <a:r>
              <a:rPr lang="en-US" dirty="0" err="1" smtClean="0"/>
              <a:t>avril</a:t>
            </a:r>
            <a:r>
              <a:rPr lang="en-US" dirty="0" smtClean="0"/>
              <a:t>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750" t="4667" r="29583" b="10667"/>
          <a:stretch>
            <a:fillRect/>
          </a:stretch>
        </p:blipFill>
        <p:spPr bwMode="auto">
          <a:xfrm>
            <a:off x="1447800" y="1503699"/>
            <a:ext cx="6324600" cy="502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81600" y="3456956"/>
            <a:ext cx="1309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une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commande</a:t>
            </a:r>
            <a:r>
              <a:rPr lang="en-US" sz="800" dirty="0" smtClean="0">
                <a:solidFill>
                  <a:srgbClr val="FF0000"/>
                </a:solidFill>
              </a:rPr>
              <a:t> de la </a:t>
            </a:r>
            <a:r>
              <a:rPr lang="en-US" sz="800" dirty="0" err="1" smtClean="0">
                <a:solidFill>
                  <a:srgbClr val="FF0000"/>
                </a:solidFill>
              </a:rPr>
              <a:t>chauffe</a:t>
            </a:r>
            <a:r>
              <a:rPr lang="en-US" sz="800" dirty="0" smtClean="0">
                <a:solidFill>
                  <a:srgbClr val="FF0000"/>
                </a:solidFill>
              </a:rPr>
              <a:t> de </a:t>
            </a:r>
            <a:r>
              <a:rPr lang="en-US" sz="800" dirty="0" err="1" smtClean="0">
                <a:solidFill>
                  <a:srgbClr val="FF0000"/>
                </a:solidFill>
              </a:rPr>
              <a:t>l’evaporateur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manuel</a:t>
            </a:r>
            <a:r>
              <a:rPr lang="en-US" sz="800" dirty="0" smtClean="0">
                <a:solidFill>
                  <a:srgbClr val="FF0000"/>
                </a:solidFill>
              </a:rPr>
              <a:t> (sortie digital on-off)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791200" y="3886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43200" y="3136612"/>
            <a:ext cx="727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Nouvelle </a:t>
            </a:r>
            <a:r>
              <a:rPr lang="en-US" sz="800" dirty="0" err="1" smtClean="0">
                <a:solidFill>
                  <a:srgbClr val="FF0000"/>
                </a:solidFill>
              </a:rPr>
              <a:t>echelle</a:t>
            </a:r>
            <a:r>
              <a:rPr lang="en-US" sz="800" dirty="0" smtClean="0">
                <a:solidFill>
                  <a:srgbClr val="FF0000"/>
                </a:solidFill>
              </a:rPr>
              <a:t> de MFC CO2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83 </a:t>
            </a:r>
            <a:r>
              <a:rPr lang="en-US" sz="800" dirty="0" err="1" smtClean="0">
                <a:solidFill>
                  <a:srgbClr val="FF0000"/>
                </a:solidFill>
              </a:rPr>
              <a:t>ln</a:t>
            </a:r>
            <a:r>
              <a:rPr lang="en-US" sz="800" dirty="0" smtClean="0">
                <a:solidFill>
                  <a:srgbClr val="FF0000"/>
                </a:solidFill>
              </a:rPr>
              <a:t>/min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6368" y="5715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Nouvelle </a:t>
            </a:r>
            <a:r>
              <a:rPr lang="en-US" sz="800" dirty="0" err="1" smtClean="0">
                <a:solidFill>
                  <a:srgbClr val="FF0000"/>
                </a:solidFill>
              </a:rPr>
              <a:t>echelle</a:t>
            </a:r>
            <a:r>
              <a:rPr lang="en-US" sz="800" dirty="0" smtClean="0">
                <a:solidFill>
                  <a:srgbClr val="FF0000"/>
                </a:solidFill>
              </a:rPr>
              <a:t> de MFC  n-C5H10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55.4 </a:t>
            </a:r>
            <a:r>
              <a:rPr lang="en-US" sz="800" dirty="0" err="1" smtClean="0">
                <a:solidFill>
                  <a:srgbClr val="FF0000"/>
                </a:solidFill>
              </a:rPr>
              <a:t>ln</a:t>
            </a:r>
            <a:r>
              <a:rPr lang="en-US" sz="800" dirty="0" smtClean="0">
                <a:solidFill>
                  <a:srgbClr val="FF0000"/>
                </a:solidFill>
              </a:rPr>
              <a:t>/min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H="1" flipV="1">
            <a:off x="7216311" y="3810000"/>
            <a:ext cx="98889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87711" y="4572000"/>
            <a:ext cx="654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une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commande</a:t>
            </a:r>
            <a:r>
              <a:rPr lang="en-US" sz="800" dirty="0" smtClean="0">
                <a:solidFill>
                  <a:srgbClr val="FF0000"/>
                </a:solidFill>
              </a:rPr>
              <a:t> de </a:t>
            </a:r>
            <a:r>
              <a:rPr lang="en-US" sz="800" dirty="0" err="1" smtClean="0">
                <a:solidFill>
                  <a:srgbClr val="FF0000"/>
                </a:solidFill>
              </a:rPr>
              <a:t>vanne</a:t>
            </a:r>
            <a:r>
              <a:rPr lang="en-US" sz="800" dirty="0" smtClean="0">
                <a:solidFill>
                  <a:srgbClr val="FF0000"/>
                </a:solidFill>
              </a:rPr>
              <a:t>  pour </a:t>
            </a:r>
            <a:r>
              <a:rPr lang="en-US" sz="800" dirty="0" err="1" smtClean="0">
                <a:solidFill>
                  <a:srgbClr val="FF0000"/>
                </a:solidFill>
              </a:rPr>
              <a:t>vider</a:t>
            </a:r>
            <a:r>
              <a:rPr lang="en-US" sz="800" dirty="0" smtClean="0">
                <a:solidFill>
                  <a:srgbClr val="FF0000"/>
                </a:solidFill>
              </a:rPr>
              <a:t> le </a:t>
            </a:r>
            <a:r>
              <a:rPr lang="en-US" sz="800" dirty="0" err="1" smtClean="0">
                <a:solidFill>
                  <a:srgbClr val="FF0000"/>
                </a:solidFill>
              </a:rPr>
              <a:t>liquide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32967" y="2909777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FF00"/>
                </a:solidFill>
              </a:rPr>
              <a:t>Evaporateur &amp; condenseur</a:t>
            </a:r>
            <a:endParaRPr lang="en-US" sz="1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TGC </a:t>
            </a:r>
            <a:r>
              <a:rPr lang="en-US" dirty="0" err="1" smtClean="0"/>
              <a:t>Pompe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4419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</a:t>
            </a:r>
            <a:r>
              <a:rPr lang="en-US" dirty="0" err="1" smtClean="0">
                <a:solidFill>
                  <a:srgbClr val="FF0000"/>
                </a:solidFill>
              </a:rPr>
              <a:t>pompes</a:t>
            </a:r>
            <a:r>
              <a:rPr lang="en-US" dirty="0" smtClean="0">
                <a:solidFill>
                  <a:srgbClr val="FF0000"/>
                </a:solidFill>
              </a:rPr>
              <a:t> double </a:t>
            </a:r>
            <a:r>
              <a:rPr lang="en-US" dirty="0" err="1" smtClean="0">
                <a:solidFill>
                  <a:srgbClr val="FF0000"/>
                </a:solidFill>
              </a:rPr>
              <a:t>tetes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i.e</a:t>
            </a:r>
            <a:r>
              <a:rPr lang="en-US" dirty="0" smtClean="0">
                <a:solidFill>
                  <a:srgbClr val="FFFF00"/>
                </a:solidFill>
              </a:rPr>
              <a:t> 4 temp sensors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TGC Purifier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0800" y="28956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Purifier standard avec </a:t>
            </a:r>
            <a:r>
              <a:rPr lang="en-US" dirty="0" err="1" smtClean="0">
                <a:solidFill>
                  <a:srgbClr val="FF0000"/>
                </a:solidFill>
              </a:rPr>
              <a:t>pompe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TGC </a:t>
            </a:r>
            <a:r>
              <a:rPr lang="en-US" dirty="0" smtClean="0"/>
              <a:t>Recuperation 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i.e</a:t>
            </a:r>
            <a:r>
              <a:rPr lang="en-US" dirty="0" smtClean="0">
                <a:solidFill>
                  <a:srgbClr val="FFFF00"/>
                </a:solidFill>
              </a:rPr>
              <a:t> liquefier </a:t>
            </a:r>
            <a:r>
              <a:rPr lang="en-US" dirty="0" err="1" smtClean="0">
                <a:solidFill>
                  <a:srgbClr val="FFFF00"/>
                </a:solidFill>
              </a:rPr>
              <a:t>prévu</a:t>
            </a:r>
            <a:r>
              <a:rPr lang="en-US" dirty="0" smtClean="0">
                <a:solidFill>
                  <a:srgbClr val="FFFF00"/>
                </a:solidFill>
              </a:rPr>
              <a:t> pour plus </a:t>
            </a:r>
            <a:r>
              <a:rPr lang="en-US" dirty="0" err="1" smtClean="0">
                <a:solidFill>
                  <a:srgbClr val="FFFF00"/>
                </a:solidFill>
              </a:rPr>
              <a:t>tard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23218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28800" y="47244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trike="sngStrike" dirty="0" smtClean="0">
                <a:solidFill>
                  <a:srgbClr val="FF0000"/>
                </a:solidFill>
              </a:rPr>
              <a:t>On ne </a:t>
            </a:r>
            <a:r>
              <a:rPr lang="en-US" sz="800" strike="sngStrike" dirty="0" err="1" smtClean="0">
                <a:solidFill>
                  <a:srgbClr val="FF0000"/>
                </a:solidFill>
              </a:rPr>
              <a:t>veut</a:t>
            </a:r>
            <a:r>
              <a:rPr lang="en-US" sz="800" strike="sngStrike" dirty="0" smtClean="0">
                <a:solidFill>
                  <a:srgbClr val="FF0000"/>
                </a:solidFill>
              </a:rPr>
              <a:t> plus la </a:t>
            </a:r>
            <a:r>
              <a:rPr lang="en-US" sz="800" strike="sngStrike" dirty="0" err="1" smtClean="0">
                <a:solidFill>
                  <a:srgbClr val="FF0000"/>
                </a:solidFill>
              </a:rPr>
              <a:t>commande</a:t>
            </a:r>
            <a:r>
              <a:rPr lang="en-US" sz="800" strike="sngStrike" dirty="0" smtClean="0">
                <a:solidFill>
                  <a:srgbClr val="FF0000"/>
                </a:solidFill>
              </a:rPr>
              <a:t> </a:t>
            </a:r>
            <a:r>
              <a:rPr lang="en-US" sz="800" strike="sngStrike" dirty="0" err="1" smtClean="0">
                <a:solidFill>
                  <a:srgbClr val="FF0000"/>
                </a:solidFill>
              </a:rPr>
              <a:t>simplement</a:t>
            </a:r>
            <a:r>
              <a:rPr lang="en-US" sz="800" strike="sngStrike" dirty="0" smtClean="0">
                <a:solidFill>
                  <a:srgbClr val="FF0000"/>
                </a:solidFill>
              </a:rPr>
              <a:t> </a:t>
            </a:r>
            <a:r>
              <a:rPr lang="en-US" sz="800" strike="sngStrike" dirty="0" err="1" smtClean="0">
                <a:solidFill>
                  <a:srgbClr val="FF0000"/>
                </a:solidFill>
              </a:rPr>
              <a:t>l’etat</a:t>
            </a:r>
            <a:r>
              <a:rPr lang="en-US" sz="800" strike="sngStrike" dirty="0" smtClean="0">
                <a:solidFill>
                  <a:srgbClr val="FF0000"/>
                </a:solidFill>
              </a:rPr>
              <a:t>  2 </a:t>
            </a:r>
            <a:r>
              <a:rPr lang="en-US" sz="800" strike="sngStrike" dirty="0" err="1" smtClean="0">
                <a:solidFill>
                  <a:srgbClr val="FF0000"/>
                </a:solidFill>
              </a:rPr>
              <a:t>entré</a:t>
            </a:r>
            <a:r>
              <a:rPr lang="en-US" sz="800" strike="sngStrike" dirty="0" smtClean="0">
                <a:solidFill>
                  <a:srgbClr val="FF0000"/>
                </a:solidFill>
              </a:rPr>
              <a:t> digital (on et </a:t>
            </a:r>
            <a:r>
              <a:rPr lang="en-US" sz="800" strike="sngStrike" dirty="0" err="1" smtClean="0">
                <a:solidFill>
                  <a:srgbClr val="FF0000"/>
                </a:solidFill>
              </a:rPr>
              <a:t>erreur</a:t>
            </a:r>
            <a:r>
              <a:rPr lang="en-US" sz="800" strike="sngStrike" dirty="0" smtClean="0">
                <a:solidFill>
                  <a:srgbClr val="FF0000"/>
                </a:solidFill>
              </a:rPr>
              <a:t>) </a:t>
            </a:r>
            <a:r>
              <a:rPr lang="en-US" sz="800" strike="sngStrike" dirty="0" err="1" smtClean="0">
                <a:solidFill>
                  <a:srgbClr val="FFFF00"/>
                </a:solidFill>
              </a:rPr>
              <a:t>Demande</a:t>
            </a:r>
            <a:r>
              <a:rPr lang="en-US" sz="800" strike="sngStrike" dirty="0" smtClean="0">
                <a:solidFill>
                  <a:srgbClr val="FFFF00"/>
                </a:solidFill>
              </a:rPr>
              <a:t> </a:t>
            </a:r>
            <a:r>
              <a:rPr lang="en-US" sz="800" strike="sngStrike" dirty="0" err="1" smtClean="0">
                <a:solidFill>
                  <a:srgbClr val="FFFF00"/>
                </a:solidFill>
              </a:rPr>
              <a:t>annulée</a:t>
            </a:r>
            <a:r>
              <a:rPr lang="en-US" sz="800" strike="sngStrike" dirty="0" smtClean="0">
                <a:solidFill>
                  <a:srgbClr val="FFFF00"/>
                </a:solidFill>
              </a:rPr>
              <a:t> pendant le meeting</a:t>
            </a:r>
            <a:endParaRPr lang="en-US" sz="800" strike="sngStrike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200" y="2514600"/>
            <a:ext cx="1828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Nouveau </a:t>
            </a:r>
            <a:r>
              <a:rPr lang="en-US" dirty="0" err="1" smtClean="0">
                <a:solidFill>
                  <a:srgbClr val="FF0000"/>
                </a:solidFill>
              </a:rPr>
              <a:t>schéma</a:t>
            </a:r>
            <a:r>
              <a:rPr lang="en-US" dirty="0" smtClean="0">
                <a:solidFill>
                  <a:srgbClr val="FF0000"/>
                </a:solidFill>
              </a:rPr>
              <a:t> avec </a:t>
            </a:r>
            <a:r>
              <a:rPr lang="en-US" dirty="0" err="1" smtClean="0">
                <a:solidFill>
                  <a:srgbClr val="FF0000"/>
                </a:solidFill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représentation</a:t>
            </a:r>
            <a:r>
              <a:rPr lang="en-US" dirty="0" smtClean="0">
                <a:solidFill>
                  <a:srgbClr val="FF0000"/>
                </a:solidFill>
              </a:rPr>
              <a:t> double de tout </a:t>
            </a:r>
            <a:r>
              <a:rPr lang="en-US" dirty="0" err="1" smtClean="0">
                <a:solidFill>
                  <a:srgbClr val="FF0000"/>
                </a:solidFill>
              </a:rPr>
              <a:t>ce</a:t>
            </a:r>
            <a:r>
              <a:rPr lang="en-US" dirty="0" smtClean="0">
                <a:solidFill>
                  <a:srgbClr val="FF0000"/>
                </a:solidFill>
              </a:rPr>
              <a:t> qui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dans</a:t>
            </a:r>
            <a:r>
              <a:rPr lang="en-US" dirty="0" smtClean="0">
                <a:solidFill>
                  <a:srgbClr val="FF0000"/>
                </a:solidFill>
              </a:rPr>
              <a:t> les rectangles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i.e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deux</a:t>
            </a:r>
            <a:r>
              <a:rPr lang="en-US" dirty="0" smtClean="0">
                <a:solidFill>
                  <a:srgbClr val="FFFF00"/>
                </a:solidFill>
              </a:rPr>
              <a:t> circuits en //.</a:t>
            </a:r>
          </a:p>
          <a:p>
            <a:r>
              <a:rPr lang="fr-FR" dirty="0" smtClean="0">
                <a:solidFill>
                  <a:srgbClr val="FFFF00"/>
                </a:solidFill>
              </a:rPr>
              <a:t>Il nous faut la logique (UR)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5005" y="36576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une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commande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d’une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vanne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pneumatique</a:t>
            </a: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800" dirty="0" smtClean="0">
                <a:solidFill>
                  <a:srgbClr val="FF0000"/>
                </a:solidFill>
              </a:rPr>
              <a:t>Sortie digital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 flipV="1">
            <a:off x="4105405" y="3962400"/>
            <a:ext cx="609600" cy="491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276600" y="46482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3657600"/>
            <a:ext cx="16002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10000" y="3352800"/>
            <a:ext cx="6096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819400" y="2895600"/>
            <a:ext cx="990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66800" y="38862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Supprimer</a:t>
            </a:r>
            <a:r>
              <a:rPr lang="en-US" sz="800" dirty="0" smtClean="0">
                <a:solidFill>
                  <a:srgbClr val="FF0000"/>
                </a:solidFill>
              </a:rPr>
              <a:t> les 2 </a:t>
            </a:r>
            <a:r>
              <a:rPr lang="en-US" sz="800" dirty="0" err="1" smtClean="0">
                <a:solidFill>
                  <a:srgbClr val="FF0000"/>
                </a:solidFill>
              </a:rPr>
              <a:t>capteurs</a:t>
            </a:r>
            <a:r>
              <a:rPr lang="en-US" sz="800" dirty="0" smtClean="0">
                <a:solidFill>
                  <a:srgbClr val="FF0000"/>
                </a:solidFill>
              </a:rPr>
              <a:t> de </a:t>
            </a:r>
            <a:r>
              <a:rPr lang="en-US" sz="800" dirty="0" err="1" smtClean="0">
                <a:solidFill>
                  <a:srgbClr val="FF0000"/>
                </a:solidFill>
              </a:rPr>
              <a:t>pression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981200" y="40386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0" idx="3"/>
          </p:cNvCxnSpPr>
          <p:nvPr/>
        </p:nvCxnSpPr>
        <p:spPr>
          <a:xfrm>
            <a:off x="2209800" y="4055477"/>
            <a:ext cx="685800" cy="2117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752600" y="35814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14400" y="3429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Nouveau </a:t>
            </a:r>
            <a:r>
              <a:rPr lang="en-US" sz="800" dirty="0" err="1" smtClean="0">
                <a:solidFill>
                  <a:srgbClr val="FF0000"/>
                </a:solidFill>
              </a:rPr>
              <a:t>schéma</a:t>
            </a:r>
            <a:endParaRPr lang="en-US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Gas system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38400" y="4648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 </a:t>
            </a:r>
            <a:r>
              <a:rPr lang="en-US" dirty="0" err="1" smtClean="0">
                <a:solidFill>
                  <a:srgbClr val="FF0000"/>
                </a:solidFill>
              </a:rPr>
              <a:t>pompes</a:t>
            </a:r>
            <a:r>
              <a:rPr lang="en-US" dirty="0" smtClean="0">
                <a:solidFill>
                  <a:srgbClr val="FF0000"/>
                </a:solidFill>
              </a:rPr>
              <a:t> double </a:t>
            </a:r>
            <a:r>
              <a:rPr lang="en-US" dirty="0" err="1" smtClean="0">
                <a:solidFill>
                  <a:srgbClr val="FF0000"/>
                </a:solidFill>
              </a:rPr>
              <a:t>têtes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</a:t>
            </a:r>
            <a:r>
              <a:rPr lang="en-US" dirty="0" smtClean="0"/>
              <a:t>Mixer 27 </a:t>
            </a:r>
            <a:r>
              <a:rPr lang="en-US" dirty="0" err="1" smtClean="0">
                <a:solidFill>
                  <a:srgbClr val="FFFF00"/>
                </a:solidFill>
              </a:rPr>
              <a:t>janvier</a:t>
            </a:r>
            <a:r>
              <a:rPr lang="en-US" dirty="0" smtClean="0">
                <a:solidFill>
                  <a:srgbClr val="FFFF00"/>
                </a:solidFill>
              </a:rPr>
              <a:t>, Maybe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62400" y="3008293"/>
            <a:ext cx="1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 un  control de la </a:t>
            </a:r>
            <a:r>
              <a:rPr lang="en-US" sz="800" dirty="0" err="1" smtClean="0">
                <a:solidFill>
                  <a:srgbClr val="FF0000"/>
                </a:solidFill>
              </a:rPr>
              <a:t>pression</a:t>
            </a:r>
            <a:r>
              <a:rPr lang="en-US" sz="800" dirty="0" smtClean="0">
                <a:solidFill>
                  <a:srgbClr val="FF0000"/>
                </a:solidFill>
              </a:rPr>
              <a:t>  </a:t>
            </a:r>
            <a:r>
              <a:rPr lang="en-US" sz="800" dirty="0" err="1" smtClean="0">
                <a:solidFill>
                  <a:srgbClr val="FF0000"/>
                </a:solidFill>
              </a:rPr>
              <a:t>manuel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sur</a:t>
            </a:r>
            <a:r>
              <a:rPr lang="en-US" sz="800" dirty="0" smtClean="0">
                <a:solidFill>
                  <a:srgbClr val="FF0000"/>
                </a:solidFill>
              </a:rPr>
              <a:t> le </a:t>
            </a:r>
            <a:r>
              <a:rPr lang="en-US" sz="800" dirty="0" err="1" smtClean="0">
                <a:solidFill>
                  <a:srgbClr val="FF0000"/>
                </a:solidFill>
              </a:rPr>
              <a:t>regulateur</a:t>
            </a:r>
            <a:r>
              <a:rPr lang="en-US" sz="800" dirty="0" smtClean="0">
                <a:solidFill>
                  <a:srgbClr val="FF0000"/>
                </a:solidFill>
              </a:rPr>
              <a:t> de </a:t>
            </a:r>
            <a:r>
              <a:rPr lang="en-US" sz="800" dirty="0" err="1" smtClean="0">
                <a:solidFill>
                  <a:srgbClr val="FF0000"/>
                </a:solidFill>
              </a:rPr>
              <a:t>pression</a:t>
            </a:r>
            <a:r>
              <a:rPr lang="en-US" sz="800" dirty="0" smtClean="0">
                <a:solidFill>
                  <a:srgbClr val="FF0000"/>
                </a:solidFill>
              </a:rPr>
              <a:t> via </a:t>
            </a:r>
            <a:r>
              <a:rPr lang="en-US" sz="800" dirty="0" err="1" smtClean="0">
                <a:solidFill>
                  <a:srgbClr val="FF0000"/>
                </a:solidFill>
              </a:rPr>
              <a:t>Profibus</a:t>
            </a:r>
            <a:r>
              <a:rPr lang="en-US" sz="800" dirty="0" smtClean="0">
                <a:solidFill>
                  <a:srgbClr val="FF0000"/>
                </a:solidFill>
              </a:rPr>
              <a:t> (Bloc </a:t>
            </a:r>
            <a:r>
              <a:rPr lang="en-US" sz="800" dirty="0" err="1" smtClean="0">
                <a:solidFill>
                  <a:srgbClr val="FF0000"/>
                </a:solidFill>
              </a:rPr>
              <a:t>Festo</a:t>
            </a:r>
            <a:r>
              <a:rPr lang="en-US" sz="800" dirty="0" smtClean="0">
                <a:solidFill>
                  <a:srgbClr val="FF0000"/>
                </a:solidFill>
              </a:rPr>
              <a:t>). </a:t>
            </a:r>
          </a:p>
          <a:p>
            <a:r>
              <a:rPr lang="en-US" sz="800" dirty="0" smtClean="0">
                <a:solidFill>
                  <a:srgbClr val="FFFF00"/>
                </a:solidFill>
              </a:rPr>
              <a:t>(</a:t>
            </a:r>
            <a:r>
              <a:rPr lang="en-US" sz="800" dirty="0" err="1" smtClean="0">
                <a:solidFill>
                  <a:srgbClr val="FFFF00"/>
                </a:solidFill>
              </a:rPr>
              <a:t>Comme</a:t>
            </a:r>
            <a:r>
              <a:rPr lang="en-US" sz="800" dirty="0" smtClean="0">
                <a:solidFill>
                  <a:srgbClr val="FFFF00"/>
                </a:solidFill>
              </a:rPr>
              <a:t> </a:t>
            </a:r>
            <a:r>
              <a:rPr lang="en-US" sz="800" dirty="0" err="1" smtClean="0">
                <a:solidFill>
                  <a:srgbClr val="FFFF00"/>
                </a:solidFill>
              </a:rPr>
              <a:t>sur</a:t>
            </a:r>
            <a:r>
              <a:rPr lang="en-US" sz="800" dirty="0" smtClean="0">
                <a:solidFill>
                  <a:srgbClr val="FFFF00"/>
                </a:solidFill>
              </a:rPr>
              <a:t> lucid)</a:t>
            </a:r>
          </a:p>
          <a:p>
            <a:r>
              <a:rPr lang="fr-FR" sz="800" dirty="0" smtClean="0">
                <a:solidFill>
                  <a:srgbClr val="FFFF00"/>
                </a:solidFill>
              </a:rPr>
              <a:t>Ajouter un </a:t>
            </a:r>
            <a:r>
              <a:rPr lang="fr-FR" sz="800" dirty="0" err="1" smtClean="0">
                <a:solidFill>
                  <a:srgbClr val="FFFF00"/>
                </a:solidFill>
              </a:rPr>
              <a:t>apar</a:t>
            </a:r>
            <a:r>
              <a:rPr lang="fr-FR" sz="800" dirty="0" smtClean="0">
                <a:solidFill>
                  <a:srgbClr val="FFFF00"/>
                </a:solidFill>
              </a:rPr>
              <a:t>  pour auto mode </a:t>
            </a:r>
            <a:r>
              <a:rPr lang="fr-FR" sz="800" dirty="0" err="1" smtClean="0">
                <a:solidFill>
                  <a:srgbClr val="FFFF00"/>
                </a:solidFill>
              </a:rPr>
              <a:t>when</a:t>
            </a:r>
            <a:r>
              <a:rPr lang="fr-FR" sz="800" dirty="0" smtClean="0">
                <a:solidFill>
                  <a:srgbClr val="FFFF00"/>
                </a:solidFill>
              </a:rPr>
              <a:t> </a:t>
            </a:r>
            <a:r>
              <a:rPr lang="fr-FR" sz="800" dirty="0" err="1" smtClean="0">
                <a:solidFill>
                  <a:srgbClr val="FFFF00"/>
                </a:solidFill>
              </a:rPr>
              <a:t>vale</a:t>
            </a:r>
            <a:r>
              <a:rPr lang="fr-FR" sz="800" dirty="0" smtClean="0">
                <a:solidFill>
                  <a:srgbClr val="FFFF00"/>
                </a:solidFill>
              </a:rPr>
              <a:t> </a:t>
            </a:r>
            <a:r>
              <a:rPr lang="fr-FR" sz="800" dirty="0" err="1" smtClean="0">
                <a:solidFill>
                  <a:srgbClr val="FFFF00"/>
                </a:solidFill>
              </a:rPr>
              <a:t>is</a:t>
            </a:r>
            <a:r>
              <a:rPr lang="fr-FR" sz="800" dirty="0" smtClean="0">
                <a:solidFill>
                  <a:srgbClr val="FFFF00"/>
                </a:solidFill>
              </a:rPr>
              <a:t> on</a:t>
            </a:r>
            <a:endParaRPr lang="en-US" sz="800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19600" y="38100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</a:t>
            </a:r>
            <a:r>
              <a:rPr lang="en-US" dirty="0" smtClean="0"/>
              <a:t>Exhaust 27 </a:t>
            </a:r>
            <a:r>
              <a:rPr lang="en-US" dirty="0" err="1" smtClean="0">
                <a:solidFill>
                  <a:srgbClr val="FFFF00"/>
                </a:solidFill>
              </a:rPr>
              <a:t>janvier</a:t>
            </a:r>
            <a:r>
              <a:rPr lang="en-US" dirty="0" smtClean="0">
                <a:solidFill>
                  <a:srgbClr val="FFFF00"/>
                </a:solidFill>
              </a:rPr>
              <a:t>, Maybe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57400" y="2553108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Ajouter</a:t>
            </a:r>
            <a:r>
              <a:rPr lang="en-US" sz="800" dirty="0" smtClean="0">
                <a:solidFill>
                  <a:srgbClr val="FF0000"/>
                </a:solidFill>
              </a:rPr>
              <a:t>  un  control de la </a:t>
            </a:r>
            <a:r>
              <a:rPr lang="en-US" sz="800" dirty="0" err="1" smtClean="0">
                <a:solidFill>
                  <a:srgbClr val="FF0000"/>
                </a:solidFill>
              </a:rPr>
              <a:t>pression</a:t>
            </a:r>
            <a:r>
              <a:rPr lang="en-US" sz="800" dirty="0" smtClean="0">
                <a:solidFill>
                  <a:srgbClr val="FF0000"/>
                </a:solidFill>
              </a:rPr>
              <a:t>  </a:t>
            </a:r>
            <a:r>
              <a:rPr lang="en-US" sz="800" dirty="0" err="1" smtClean="0">
                <a:solidFill>
                  <a:srgbClr val="FF0000"/>
                </a:solidFill>
              </a:rPr>
              <a:t>manuel</a:t>
            </a:r>
            <a:r>
              <a:rPr lang="en-US" sz="800" dirty="0" smtClean="0">
                <a:solidFill>
                  <a:srgbClr val="FF0000"/>
                </a:solidFill>
              </a:rPr>
              <a:t> </a:t>
            </a:r>
            <a:r>
              <a:rPr lang="en-US" sz="800" dirty="0" err="1" smtClean="0">
                <a:solidFill>
                  <a:srgbClr val="FF0000"/>
                </a:solidFill>
              </a:rPr>
              <a:t>sur</a:t>
            </a:r>
            <a:r>
              <a:rPr lang="en-US" sz="800" dirty="0" smtClean="0">
                <a:solidFill>
                  <a:srgbClr val="FF0000"/>
                </a:solidFill>
              </a:rPr>
              <a:t> le </a:t>
            </a:r>
            <a:r>
              <a:rPr lang="en-US" sz="800" dirty="0" err="1" smtClean="0">
                <a:solidFill>
                  <a:srgbClr val="FF0000"/>
                </a:solidFill>
              </a:rPr>
              <a:t>regulateur</a:t>
            </a:r>
            <a:r>
              <a:rPr lang="en-US" sz="800" dirty="0" smtClean="0">
                <a:solidFill>
                  <a:srgbClr val="FF0000"/>
                </a:solidFill>
              </a:rPr>
              <a:t> de </a:t>
            </a:r>
            <a:r>
              <a:rPr lang="en-US" sz="800" dirty="0" err="1" smtClean="0">
                <a:solidFill>
                  <a:srgbClr val="FF0000"/>
                </a:solidFill>
              </a:rPr>
              <a:t>pression</a:t>
            </a:r>
            <a:r>
              <a:rPr lang="en-US" sz="800" dirty="0" smtClean="0">
                <a:solidFill>
                  <a:srgbClr val="FF0000"/>
                </a:solidFill>
              </a:rPr>
              <a:t> via </a:t>
            </a:r>
            <a:r>
              <a:rPr lang="en-US" sz="800" dirty="0" err="1" smtClean="0">
                <a:solidFill>
                  <a:srgbClr val="FF0000"/>
                </a:solidFill>
              </a:rPr>
              <a:t>Profibus</a:t>
            </a:r>
            <a:r>
              <a:rPr lang="en-US" sz="800" dirty="0" smtClean="0">
                <a:solidFill>
                  <a:srgbClr val="FF0000"/>
                </a:solidFill>
              </a:rPr>
              <a:t> (Bloc </a:t>
            </a:r>
            <a:r>
              <a:rPr lang="en-US" sz="800" dirty="0" err="1" smtClean="0">
                <a:solidFill>
                  <a:srgbClr val="FF0000"/>
                </a:solidFill>
              </a:rPr>
              <a:t>Festo</a:t>
            </a:r>
            <a:r>
              <a:rPr lang="en-US" sz="800" dirty="0" smtClean="0">
                <a:solidFill>
                  <a:srgbClr val="FF0000"/>
                </a:solidFill>
              </a:rPr>
              <a:t>)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828800" y="3137883"/>
            <a:ext cx="533400" cy="214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LUCID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72200" y="2514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Lucid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suprimé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371600" y="4800600"/>
            <a:ext cx="1905000" cy="533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371600" y="4800600"/>
            <a:ext cx="1905000" cy="533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257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ATLAS Software upgrade</vt:lpstr>
      <vt:lpstr>TGC Mixer avril 2014</vt:lpstr>
      <vt:lpstr>TGC Pompe</vt:lpstr>
      <vt:lpstr>TGC Purifier</vt:lpstr>
      <vt:lpstr>TGC Recuperation  i.e liquefier prévu pour plus tard.</vt:lpstr>
      <vt:lpstr>RPC Gas system</vt:lpstr>
      <vt:lpstr>RPC Mixer 27 janvier, Maybe</vt:lpstr>
      <vt:lpstr>RPC Exhaust 27 janvier, Maybe</vt:lpstr>
      <vt:lpstr>LUCID</vt:lpstr>
      <vt:lpstr>TRT New Gas system 2  later (2015)</vt:lpstr>
      <vt:lpstr>ID Flushing mai 2015 !  Système unique donc pas de problème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gasoper</dc:creator>
  <cp:lastModifiedBy>rochez</cp:lastModifiedBy>
  <cp:revision>22</cp:revision>
  <dcterms:created xsi:type="dcterms:W3CDTF">2014-01-09T14:21:47Z</dcterms:created>
  <dcterms:modified xsi:type="dcterms:W3CDTF">2014-01-13T12:52:36Z</dcterms:modified>
</cp:coreProperties>
</file>